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54"/>
  </p:notesMasterIdLst>
  <p:handoutMasterIdLst>
    <p:handoutMasterId r:id="rId55"/>
  </p:handoutMasterIdLst>
  <p:sldIdLst>
    <p:sldId id="278" r:id="rId5"/>
    <p:sldId id="279" r:id="rId6"/>
    <p:sldId id="280" r:id="rId7"/>
    <p:sldId id="281" r:id="rId8"/>
    <p:sldId id="294" r:id="rId9"/>
    <p:sldId id="295" r:id="rId10"/>
    <p:sldId id="296" r:id="rId11"/>
    <p:sldId id="297" r:id="rId12"/>
    <p:sldId id="310" r:id="rId13"/>
    <p:sldId id="299" r:id="rId14"/>
    <p:sldId id="298" r:id="rId15"/>
    <p:sldId id="300" r:id="rId16"/>
    <p:sldId id="312" r:id="rId17"/>
    <p:sldId id="313" r:id="rId18"/>
    <p:sldId id="301" r:id="rId19"/>
    <p:sldId id="311" r:id="rId20"/>
    <p:sldId id="314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34" r:id="rId40"/>
    <p:sldId id="330" r:id="rId41"/>
    <p:sldId id="325" r:id="rId42"/>
    <p:sldId id="331" r:id="rId43"/>
    <p:sldId id="332" r:id="rId44"/>
    <p:sldId id="333" r:id="rId45"/>
    <p:sldId id="335" r:id="rId46"/>
    <p:sldId id="326" r:id="rId47"/>
    <p:sldId id="337" r:id="rId48"/>
    <p:sldId id="327" r:id="rId49"/>
    <p:sldId id="328" r:id="rId50"/>
    <p:sldId id="336" r:id="rId51"/>
    <p:sldId id="329" r:id="rId52"/>
    <p:sldId id="293" r:id="rId5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09" autoAdjust="0"/>
  </p:normalViewPr>
  <p:slideViewPr>
    <p:cSldViewPr snapToGrid="0" snapToObjects="1">
      <p:cViewPr>
        <p:scale>
          <a:sx n="75" d="100"/>
          <a:sy n="75" d="100"/>
        </p:scale>
        <p:origin x="324" y="1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32B254-F115-AAF3-09C2-B631F5CDC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358727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0112 w 2011680"/>
              <a:gd name="connsiteY2" fmla="*/ 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485599-A799-0E8C-D368-451B9DE02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1362480 w 2011680"/>
              <a:gd name="connsiteY2" fmla="*/ 3048 h 2829819"/>
              <a:gd name="connsiteX3" fmla="*/ 2011680 w 2011680"/>
              <a:gd name="connsiteY3" fmla="*/ 4646 h 2829819"/>
              <a:gd name="connsiteX4" fmla="*/ 2011680 w 2011680"/>
              <a:gd name="connsiteY4" fmla="*/ 2829819 h 2829819"/>
              <a:gd name="connsiteX5" fmla="*/ 0 w 2011680"/>
              <a:gd name="connsiteY5" fmla="*/ 2829819 h 2829819"/>
              <a:gd name="connsiteX6" fmla="*/ 0 w 2011680"/>
              <a:gd name="connsiteY6" fmla="*/ 4646 h 2829819"/>
              <a:gd name="connsiteX0" fmla="*/ 0 w 2011680"/>
              <a:gd name="connsiteY0" fmla="*/ 4646 h 2829819"/>
              <a:gd name="connsiteX1" fmla="*/ 651915 w 2011680"/>
              <a:gd name="connsiteY1" fmla="*/ 1143 h 2829819"/>
              <a:gd name="connsiteX2" fmla="*/ 994434 w 2011680"/>
              <a:gd name="connsiteY2" fmla="*/ 0 h 2829819"/>
              <a:gd name="connsiteX3" fmla="*/ 1362480 w 2011680"/>
              <a:gd name="connsiteY3" fmla="*/ 3048 h 2829819"/>
              <a:gd name="connsiteX4" fmla="*/ 2011680 w 2011680"/>
              <a:gd name="connsiteY4" fmla="*/ 4646 h 2829819"/>
              <a:gd name="connsiteX5" fmla="*/ 2011680 w 2011680"/>
              <a:gd name="connsiteY5" fmla="*/ 2829819 h 2829819"/>
              <a:gd name="connsiteX6" fmla="*/ 0 w 2011680"/>
              <a:gd name="connsiteY6" fmla="*/ 2829819 h 2829819"/>
              <a:gd name="connsiteX7" fmla="*/ 0 w 2011680"/>
              <a:gd name="connsiteY7" fmla="*/ 4646 h 2829819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4D3449-0EF5-D439-CC36-5C761D35D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9951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358611 w 2011680"/>
              <a:gd name="connsiteY2" fmla="*/ 0 h 2828676"/>
              <a:gd name="connsiteX3" fmla="*/ 2011680 w 2011680"/>
              <a:gd name="connsiteY3" fmla="*/ 3503 h 2828676"/>
              <a:gd name="connsiteX4" fmla="*/ 2011680 w 2011680"/>
              <a:gd name="connsiteY4" fmla="*/ 2828676 h 2828676"/>
              <a:gd name="connsiteX5" fmla="*/ 0 w 2011680"/>
              <a:gd name="connsiteY5" fmla="*/ 2828676 h 2828676"/>
              <a:gd name="connsiteX6" fmla="*/ 0 w 2011680"/>
              <a:gd name="connsiteY6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6186 w 2011680"/>
              <a:gd name="connsiteY2" fmla="*/ 0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F2D13-53B7-CE37-EA90-449A726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357283 w 2011680"/>
              <a:gd name="connsiteY2" fmla="*/ 254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88DB6F-1A86-5713-2420-7554D75CB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0 h 2825173"/>
              <a:gd name="connsiteX1" fmla="*/ 655551 w 2011680"/>
              <a:gd name="connsiteY1" fmla="*/ 942 h 2825173"/>
              <a:gd name="connsiteX2" fmla="*/ 2011680 w 2011680"/>
              <a:gd name="connsiteY2" fmla="*/ 0 h 2825173"/>
              <a:gd name="connsiteX3" fmla="*/ 2011680 w 2011680"/>
              <a:gd name="connsiteY3" fmla="*/ 2825173 h 2825173"/>
              <a:gd name="connsiteX4" fmla="*/ 0 w 2011680"/>
              <a:gd name="connsiteY4" fmla="*/ 2825173 h 2825173"/>
              <a:gd name="connsiteX5" fmla="*/ 0 w 2011680"/>
              <a:gd name="connsiteY5" fmla="*/ 0 h 2825173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364211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5B4623-C6B7-83B6-05A1-17D69EA8D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6B48C-2241-2A09-2A32-FB55BCFD6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C7B0C-730B-4FE8-3BFD-D787B195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B2BF2-C193-18BC-3798-C9611C4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E087E-B71E-C8CE-2C40-B3EACA40D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CA3ED5-BEA8-79A4-A782-B2CDF23DA49B}"/>
              </a:ext>
            </a:extLst>
          </p:cNvPr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78A295-1123-7741-FF14-7A34BF88FADA}"/>
              </a:ext>
            </a:extLst>
          </p:cNvPr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CFDE8A-AB48-8603-AAE2-E2C68488105C}"/>
              </a:ext>
            </a:extLst>
          </p:cNvPr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:a16="http://schemas.microsoft.com/office/drawing/2014/main" id="{ABC388A2-FFC7-1A87-02FB-C97B50161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id="{D64C4994-B525-F4C0-B74F-D5E8296DF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:a16="http://schemas.microsoft.com/office/drawing/2014/main" id="{FEA70E9F-C506-413C-11EF-5915A2296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:a16="http://schemas.microsoft.com/office/drawing/2014/main" id="{F19C81EC-0322-58A2-C455-6E2C84D1E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:a16="http://schemas.microsoft.com/office/drawing/2014/main" id="{8D5D10FF-3DE5-39CA-FA9A-29A09DC4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BFA89E6A-8342-AE30-45E0-BC1DFE327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:a16="http://schemas.microsoft.com/office/drawing/2014/main" id="{D9D7EB49-4BC9-040F-C4CC-5771C5FB3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id="{3CE04498-C285-EFB8-340C-1A0640781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69574"/>
            <a:ext cx="5385816" cy="2073125"/>
          </a:xfrm>
        </p:spPr>
        <p:txBody>
          <a:bodyPr/>
          <a:lstStyle/>
          <a:p>
            <a:r>
              <a:rPr lang="en-US" dirty="0"/>
              <a:t>CASE STUDY-6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2826866"/>
            <a:ext cx="3493008" cy="1644724"/>
          </a:xfrm>
        </p:spPr>
        <p:txBody>
          <a:bodyPr/>
          <a:lstStyle/>
          <a:p>
            <a:r>
              <a:rPr lang="en-US" dirty="0"/>
              <a:t>ADITYA KALRA</a:t>
            </a:r>
          </a:p>
          <a:p>
            <a:r>
              <a:rPr lang="en-US" dirty="0"/>
              <a:t>ARKA SAHA</a:t>
            </a:r>
          </a:p>
          <a:p>
            <a:r>
              <a:rPr lang="en-US" dirty="0"/>
              <a:t>ARSH RAJ </a:t>
            </a:r>
          </a:p>
          <a:p>
            <a:r>
              <a:rPr lang="en-US" dirty="0"/>
              <a:t>CHAITANYA THAPLIYAL</a:t>
            </a:r>
          </a:p>
          <a:p>
            <a:r>
              <a:rPr lang="en-US" dirty="0"/>
              <a:t>HIMANSHU JAKHMOLA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CFB6-5D06-F9D1-A16A-A6246C3C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55" y="177848"/>
            <a:ext cx="10665089" cy="1206336"/>
          </a:xfrm>
        </p:spPr>
        <p:txBody>
          <a:bodyPr/>
          <a:lstStyle/>
          <a:p>
            <a:pPr algn="l"/>
            <a:r>
              <a:rPr lang="en-US" sz="3000" dirty="0"/>
              <a:t>Importing of schema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D0C82-A178-141F-8324-E7686E913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D4512-1D7E-3232-C6F8-EC7AE16F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01FB4B-3AE1-CB90-CA9E-9A06E1A34E7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64" y="1801434"/>
            <a:ext cx="7094219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8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F11E-4602-E1B3-A903-2E2041B7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371632"/>
            <a:ext cx="10665089" cy="719775"/>
          </a:xfrm>
        </p:spPr>
        <p:txBody>
          <a:bodyPr/>
          <a:lstStyle/>
          <a:p>
            <a:pPr algn="l"/>
            <a:r>
              <a:rPr lang="en-US" sz="3200" dirty="0"/>
              <a:t>Changing the data type in projection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030FA-8DB0-197C-7A2D-C04F068C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E65BA-9273-6008-166D-7688CDA0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61C35B0-E711-DE7E-9381-D3F45FD1E2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5354" y="1380227"/>
            <a:ext cx="8653121" cy="5408201"/>
          </a:xfrm>
        </p:spPr>
      </p:pic>
    </p:spTree>
    <p:extLst>
      <p:ext uri="{BB962C8B-B14F-4D97-AF65-F5344CB8AC3E}">
        <p14:creationId xmlns:p14="http://schemas.microsoft.com/office/powerpoint/2010/main" val="418785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65CE-A6CB-FE3B-FC8A-E8FE8542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74" y="384841"/>
            <a:ext cx="10665089" cy="778103"/>
          </a:xfrm>
        </p:spPr>
        <p:txBody>
          <a:bodyPr/>
          <a:lstStyle/>
          <a:p>
            <a:r>
              <a:rPr lang="en-US" dirty="0"/>
              <a:t>Creating meta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C11C9-5D6E-EC6E-3D29-D3462389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67EE9-1BF3-00DD-DD9C-35B1F490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FEEAD31-BC93-F345-0A93-865FCC17A8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0046" y="1959844"/>
            <a:ext cx="6877520" cy="4302933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C1D2317-6FA5-9BC9-B828-14018BE1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02" y="1235302"/>
            <a:ext cx="4009461" cy="55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4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7151-B48B-34C2-4E8C-45C3EF29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Transformations performed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D9D28-050F-4BD9-C6D4-21DC54F2C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F73D2-659E-4649-AAA9-5453B9BC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DD1058-538F-AACE-1296-914776CC343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156" y="2499019"/>
            <a:ext cx="9576652" cy="110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04ADC1CC-1129-0108-43D9-86DBD2D8E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500" y="4181337"/>
            <a:ext cx="6952694" cy="26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98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43BB-104A-50D4-2A84-E114D974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77" y="59522"/>
            <a:ext cx="10671048" cy="795355"/>
          </a:xfrm>
        </p:spPr>
        <p:txBody>
          <a:bodyPr/>
          <a:lstStyle/>
          <a:p>
            <a:r>
              <a:rPr lang="en-US" dirty="0"/>
              <a:t>Joining of 2 tables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700798-F328-17E4-6482-C04243EC0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49584-FDDD-D27D-A666-86417B01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3CA95C-8FA4-9EC3-02CF-2A9F250D01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13564" y="701702"/>
            <a:ext cx="6164871" cy="3853045"/>
          </a:xfrm>
        </p:spPr>
      </p:pic>
      <p:pic>
        <p:nvPicPr>
          <p:cNvPr id="9" name="Picture 8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4BF4F129-4A8E-3D85-8B32-0EF85388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6" y="4491329"/>
            <a:ext cx="7505494" cy="22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7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9FA1-8C0B-4AAE-DF54-C0744D3B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560385"/>
          </a:xfrm>
        </p:spPr>
        <p:txBody>
          <a:bodyPr/>
          <a:lstStyle/>
          <a:p>
            <a:pPr algn="l"/>
            <a:r>
              <a:rPr lang="en-US" dirty="0"/>
              <a:t>Dataflows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7575B-3465-5FC4-1973-C985C28B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AB328-FBE1-6210-1D8A-41D75D25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BFB1A2-F750-95D6-56E2-226B5130E14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92" y="1633655"/>
            <a:ext cx="7579417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06F2-9373-71DD-1B3F-CD581D04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864367"/>
          </a:xfrm>
        </p:spPr>
        <p:txBody>
          <a:bodyPr/>
          <a:lstStyle/>
          <a:p>
            <a:r>
              <a:rPr lang="en-US" dirty="0"/>
              <a:t>Joining of 2 tables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D16A8-3878-107A-09B3-544C62138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2F044-098A-3B79-2844-060BB845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9B822B-58A9-ABD7-DD0F-F09CFB7C35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80038" y="2241135"/>
            <a:ext cx="7426888" cy="32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562B4-07B9-ACB2-E12E-A992BE53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49BA6-C558-E721-2AB0-9E7D8F41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956C23-08DA-0EDC-3F19-DCD664C941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8469" y="2234241"/>
            <a:ext cx="9235061" cy="323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88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43C8F-0590-5C4E-7A52-3F71CBB9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1AD1A-A2C0-0018-AAC0-E6821288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EE455F3-33FA-A6A5-C58B-82C01358D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3" y="224025"/>
            <a:ext cx="11602529" cy="646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907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2B9F-DEAD-6AB8-3F33-A0E93C43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9" y="457200"/>
            <a:ext cx="10462028" cy="967884"/>
          </a:xfrm>
        </p:spPr>
        <p:txBody>
          <a:bodyPr/>
          <a:lstStyle/>
          <a:p>
            <a:r>
              <a:rPr lang="en-US" dirty="0"/>
              <a:t>PIPELINE EXECUTION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2DF106-4446-0286-E310-87B38E971B4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890" y="2054384"/>
            <a:ext cx="7094219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8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89452"/>
            <a:ext cx="5693664" cy="258059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​Areas of growth</a:t>
            </a:r>
          </a:p>
          <a:p>
            <a:r>
              <a:rPr lang="en-US" dirty="0"/>
              <a:t>Timeline</a:t>
            </a:r>
          </a:p>
          <a:p>
            <a:r>
              <a:rPr lang="en-US" dirty="0"/>
              <a:t>​Summary​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CDCC-FDFC-FFD0-7210-146F4F55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55" y="694352"/>
            <a:ext cx="10665089" cy="708217"/>
          </a:xfrm>
        </p:spPr>
        <p:txBody>
          <a:bodyPr/>
          <a:lstStyle/>
          <a:p>
            <a:pPr algn="l"/>
            <a:r>
              <a:rPr lang="en-US" sz="3000" dirty="0"/>
              <a:t>Pipeline for parquet file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26134-F785-1D3A-E320-94F9ABC3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CF96E-FA69-EAA5-7342-978A0653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2C5543B-4D56-3D94-17A7-DF2C7197729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65" y="2103438"/>
            <a:ext cx="7094219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06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C670-AE57-CE04-B3CF-321EE435A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467267"/>
            <a:ext cx="10665089" cy="792573"/>
          </a:xfrm>
        </p:spPr>
        <p:txBody>
          <a:bodyPr/>
          <a:lstStyle/>
          <a:p>
            <a:pPr algn="l"/>
            <a:r>
              <a:rPr lang="en-US" sz="3000" dirty="0"/>
              <a:t>Successful run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19826-257F-56B5-EDC6-BEE9043B9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C8245-3D0C-47DF-B60C-1B3617B3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6E6560E-BAF3-5B25-8708-DD085664D98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65" y="2103438"/>
            <a:ext cx="7094219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1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FDAF-5D8B-9B76-E0ED-3697BA1E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1F24F-FD70-D8D0-FCBA-D49AC8EB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223C2-C886-34F8-03AE-BC88A1B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F9C42C1-BBCE-BF8C-2DC6-DF783BA8519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38" y="1474264"/>
            <a:ext cx="7094219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19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76B6-0D44-5262-4EDC-054E2AB8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11312"/>
            <a:ext cx="10665089" cy="689649"/>
          </a:xfrm>
        </p:spPr>
        <p:txBody>
          <a:bodyPr/>
          <a:lstStyle/>
          <a:p>
            <a:pPr algn="l"/>
            <a:r>
              <a:rPr lang="en-US" sz="3000" dirty="0"/>
              <a:t>Files added to SQL DB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AFCFC-9FA8-056C-D435-0C6917F1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D6DBE-3689-71B4-9CDF-D4A8CFFF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54D43F-A94E-112C-D487-8E98614B75B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65" y="2103438"/>
            <a:ext cx="7094219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936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254E-D75E-7C07-CFF2-1E7936B1C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1048134"/>
            <a:ext cx="10665089" cy="708871"/>
          </a:xfrm>
        </p:spPr>
        <p:txBody>
          <a:bodyPr/>
          <a:lstStyle/>
          <a:p>
            <a:pPr algn="l"/>
            <a:r>
              <a:rPr lang="en-US" sz="3000" dirty="0"/>
              <a:t>Staging data and processed data saved in Container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0AD3-D5CD-4E5A-D597-5514F5572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766C6-6F6D-6A02-F41E-23C37687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A4880D2-4AA0-D727-58EA-B0838E18014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65" y="2103438"/>
            <a:ext cx="7094219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66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1EC08-E0F1-7C3F-8B83-76DFB96B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B5AB514-A6DB-6CF2-5AA9-E9DCF44FBD6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38" y="1524598"/>
            <a:ext cx="7094219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2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D42B6-E5D7-48B2-2B59-3365B767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0F258-4DCD-346E-A09C-9237EEC2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FA9D0A-60CC-D525-7820-6D3F15CDBD1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8" y="316460"/>
            <a:ext cx="8352322" cy="522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165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5B0-F366-76D5-4FFF-C8EEA562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233531"/>
            <a:ext cx="10567531" cy="691838"/>
          </a:xfrm>
        </p:spPr>
        <p:txBody>
          <a:bodyPr/>
          <a:lstStyle/>
          <a:p>
            <a:r>
              <a:rPr lang="en-IN" dirty="0"/>
              <a:t>Azure Databricks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9018F-D67E-B596-DF37-B5215337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A8572-285D-90D5-63C3-F4BBFBEC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F4DA61-249E-A6FC-B037-13A7A0517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904" y="1149037"/>
            <a:ext cx="10680192" cy="451109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Creation of cluster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6015334-B37F-6BE5-AE3B-AE104268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624" y="1454781"/>
            <a:ext cx="8317051" cy="51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95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659D-3C68-6DBF-CDDD-CBA4F109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B19F3-4109-690C-E7EA-CC742CBE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95B9B-2FDE-72ED-4EDC-2EB74C56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EB2001-47E6-4AFD-FE17-3C62EB221D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435A12-7E71-8ECE-F74B-0665163D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79" y="1106338"/>
            <a:ext cx="8471140" cy="52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089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5A43-8A1F-4827-9A30-14623C20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1804D-8060-439B-5F3D-EEB7948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46D08-DD33-C784-BF08-3445E81A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DF5CC-5D8D-1459-2658-D08A53C44E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7E9DF0-6227-21DE-46F1-B931FC78E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59" y="868393"/>
            <a:ext cx="8741434" cy="546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56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338" y="204716"/>
            <a:ext cx="6767512" cy="1255594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770" y="1460311"/>
            <a:ext cx="8120418" cy="4710676"/>
          </a:xfrm>
        </p:spPr>
        <p:txBody>
          <a:bodyPr>
            <a:noAutofit/>
          </a:bodyPr>
          <a:lstStyle/>
          <a:p>
            <a:r>
              <a:rPr lang="en-US" sz="2000" b="1" dirty="0"/>
              <a:t>This case study project focuses on the data engineering aspects of </a:t>
            </a:r>
            <a:r>
              <a:rPr lang="en-US" sz="2000" b="1" dirty="0" err="1"/>
              <a:t>Geocart</a:t>
            </a:r>
            <a:r>
              <a:rPr lang="en-US" sz="2000" b="1" dirty="0"/>
              <a:t>, an e-commerce ordering and delivery application. The objective is to enhance the shopping experience by utilizing transactional data and </a:t>
            </a:r>
            <a:r>
              <a:rPr lang="en-US" sz="2000" b="1" dirty="0" err="1"/>
              <a:t>analyse</a:t>
            </a:r>
            <a:r>
              <a:rPr lang="en-US" sz="2000" b="1" dirty="0"/>
              <a:t> it to get better insights. The project aims to design and implement a robust data pipeline that processes and analyzes a relational dataset of customer orders. This dataset, containing anonymized information from over a million orders, will be used to predict user </a:t>
            </a:r>
            <a:r>
              <a:rPr lang="en-US" sz="2000" b="1" dirty="0" err="1"/>
              <a:t>behaviour</a:t>
            </a:r>
            <a:r>
              <a:rPr lang="en-US" sz="2000" b="1" dirty="0"/>
              <a:t> such as repeat purchases, new product trials, and items added to the cart during a session. The primary goal is to create an efficient and scalable data engineering solution that supports accurate and real-time model predictions to optimize the user's shopping journey. The project will involve data ingestion, transformation, storage, and integration with machine learning models, ensuring a seamless and personalized shopping experience for </a:t>
            </a:r>
            <a:r>
              <a:rPr lang="en-US" sz="2000" b="1" dirty="0" err="1"/>
              <a:t>Geocart</a:t>
            </a:r>
            <a:r>
              <a:rPr lang="en-US" sz="2000" b="1" dirty="0"/>
              <a:t> users.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3A94-3086-283A-6263-54B6DDB7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355F4-BC3E-6F03-68BB-33CC8723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61F2-8742-6EE3-86BF-D0C106A2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F4ED0-DAE3-7CB1-371C-C2AFF6DA24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2915FDB-BC3B-C981-1B73-97FA622D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57" y="1016449"/>
            <a:ext cx="8807862" cy="550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427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85FE-7C8A-92F7-06A3-0C5039D8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7C990-9D46-5C5A-D4D5-1F7FED4D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0400-288C-C6F0-BE4D-F2D35FC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E41C3-258B-11AB-FC64-600BAB3A2B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A30B9F-4E64-52FA-1820-B4DDEFE8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40" y="850564"/>
            <a:ext cx="9184257" cy="57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809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21D6-B33B-0F0B-05C3-D531F7AA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6BAF-2BDE-D280-FBAD-99589E6A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22A1C-B635-AFFE-5870-2EE436E8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4C11E1-B91A-CDF2-E06B-98DC042217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B60513-9936-467F-3996-77CB3995B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26" y="871268"/>
            <a:ext cx="9319318" cy="582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369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1359-53E4-36E6-0C1D-6DB37E805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2113AC-9E11-87FC-8B3D-07F7E046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6CC0-2864-E20D-CA45-614AD9EE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E7E9C7-A63E-0882-8E2C-789029144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767364-61C0-7123-EC89-B0A970AC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579450"/>
            <a:ext cx="9882996" cy="617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527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6485-2332-E312-4574-1D2004B9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21900-AEB5-48E0-0447-308BCE0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AE10-FADE-C6A1-76D0-D70F543D4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E1C289-236B-C577-D060-2696424B5D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B6B92C-63E1-BD5D-3477-F3445E9E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49" y="902589"/>
            <a:ext cx="10259053" cy="549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452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7AC5-BABE-7ECF-7F5B-BCD138938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3B62B-219F-852E-971E-5B225BC3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E7E4C-EE95-EE3D-C952-CE4D3E5F8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6CCDCF-734A-B5E6-2AA1-2F41E1A2BA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7D69DD9-E330-4709-6480-0A7FED36C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63" y="872466"/>
            <a:ext cx="10454185" cy="559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084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5A79-8D92-83D9-5836-6F4BD363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1"/>
            <a:ext cx="10671048" cy="562442"/>
          </a:xfrm>
        </p:spPr>
        <p:txBody>
          <a:bodyPr/>
          <a:lstStyle/>
          <a:p>
            <a:pPr algn="l"/>
            <a:r>
              <a:rPr lang="en-IN" sz="3000" dirty="0"/>
              <a:t>Power BI for data visualization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5932-09BB-51DF-77DC-199BE6F5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0C0F2-852A-489B-70D8-4578FCDC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2DDB13-C00F-F9DF-3489-AFA7F1F8B7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0937" y="1323782"/>
            <a:ext cx="10203395" cy="5077018"/>
          </a:xfrm>
        </p:spPr>
      </p:pic>
    </p:spTree>
    <p:extLst>
      <p:ext uri="{BB962C8B-B14F-4D97-AF65-F5344CB8AC3E}">
        <p14:creationId xmlns:p14="http://schemas.microsoft.com/office/powerpoint/2010/main" val="41125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5A79-8D92-83D9-5836-6F4BD363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1"/>
            <a:ext cx="10671048" cy="562442"/>
          </a:xfrm>
        </p:spPr>
        <p:txBody>
          <a:bodyPr/>
          <a:lstStyle/>
          <a:p>
            <a:pPr algn="l"/>
            <a:r>
              <a:rPr lang="en-IN" sz="3000" dirty="0"/>
              <a:t>Power BI for data visualization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5932-09BB-51DF-77DC-199BE6F5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0C0F2-852A-489B-70D8-4578FCDC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Content Placeholder 10" descr="A line graph with a blue line&#10;&#10;Description automatically generated">
            <a:extLst>
              <a:ext uri="{FF2B5EF4-FFF2-40B4-BE49-F238E27FC236}">
                <a16:creationId xmlns:a16="http://schemas.microsoft.com/office/drawing/2014/main" id="{35E3EE42-EA12-A989-57CE-804DF38499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1399" y="1389075"/>
            <a:ext cx="10066868" cy="5114347"/>
          </a:xfrm>
        </p:spPr>
      </p:pic>
    </p:spTree>
    <p:extLst>
      <p:ext uri="{BB962C8B-B14F-4D97-AF65-F5344CB8AC3E}">
        <p14:creationId xmlns:p14="http://schemas.microsoft.com/office/powerpoint/2010/main" val="3825424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5A79-8D92-83D9-5836-6F4BD363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1"/>
            <a:ext cx="10671048" cy="562442"/>
          </a:xfrm>
        </p:spPr>
        <p:txBody>
          <a:bodyPr/>
          <a:lstStyle/>
          <a:p>
            <a:pPr algn="l"/>
            <a:r>
              <a:rPr lang="en-IN" sz="3000" dirty="0"/>
              <a:t>Power BI for data visualization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5932-09BB-51DF-77DC-199BE6F5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0C0F2-852A-489B-70D8-4578FCDC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3" name="Content Placeholder 22" descr="A blue and white striped pattern&#10;&#10;Description automatically generated">
            <a:extLst>
              <a:ext uri="{FF2B5EF4-FFF2-40B4-BE49-F238E27FC236}">
                <a16:creationId xmlns:a16="http://schemas.microsoft.com/office/drawing/2014/main" id="{E3149CA0-7712-AEA8-B5E4-499F85F8CF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8952" y="1431985"/>
            <a:ext cx="10671048" cy="5124090"/>
          </a:xfrm>
        </p:spPr>
      </p:pic>
    </p:spTree>
    <p:extLst>
      <p:ext uri="{BB962C8B-B14F-4D97-AF65-F5344CB8AC3E}">
        <p14:creationId xmlns:p14="http://schemas.microsoft.com/office/powerpoint/2010/main" val="786512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5A79-8D92-83D9-5836-6F4BD363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1"/>
            <a:ext cx="10671048" cy="562442"/>
          </a:xfrm>
        </p:spPr>
        <p:txBody>
          <a:bodyPr/>
          <a:lstStyle/>
          <a:p>
            <a:pPr algn="l"/>
            <a:r>
              <a:rPr lang="en-IN" sz="3000" dirty="0"/>
              <a:t>Power BI for data visualization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5932-09BB-51DF-77DC-199BE6F5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0C0F2-852A-489B-70D8-4578FCDC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Content Placeholder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DE43F61B-0660-8358-1DD7-26E1883EC5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0938" y="1525413"/>
            <a:ext cx="10059462" cy="4802891"/>
          </a:xfrm>
        </p:spPr>
      </p:pic>
    </p:spTree>
    <p:extLst>
      <p:ext uri="{BB962C8B-B14F-4D97-AF65-F5344CB8AC3E}">
        <p14:creationId xmlns:p14="http://schemas.microsoft.com/office/powerpoint/2010/main" val="387296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9592"/>
            <a:ext cx="6400800" cy="847696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4896" y="2547288"/>
            <a:ext cx="5611504" cy="4058228"/>
          </a:xfrm>
        </p:spPr>
        <p:txBody>
          <a:bodyPr/>
          <a:lstStyle/>
          <a:p>
            <a:pPr algn="l"/>
            <a:r>
              <a:rPr lang="en-US" b="1" dirty="0"/>
              <a:t>The data pipeline will consist of the following key stages: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Data Ingestion.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Data Processing.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Data Storage.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Data Visualization and Reporting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5A79-8D92-83D9-5836-6F4BD363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1"/>
            <a:ext cx="10671048" cy="562442"/>
          </a:xfrm>
        </p:spPr>
        <p:txBody>
          <a:bodyPr/>
          <a:lstStyle/>
          <a:p>
            <a:pPr algn="l"/>
            <a:r>
              <a:rPr lang="en-IN" sz="3000" dirty="0"/>
              <a:t>Power BI for data visualization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5932-09BB-51DF-77DC-199BE6F5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0C0F2-852A-489B-70D8-4578FCDC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D27B42-8375-C7E3-DEBB-E353E8CCB3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668" y="1474787"/>
            <a:ext cx="10024532" cy="4926013"/>
          </a:xfrm>
        </p:spPr>
      </p:pic>
    </p:spTree>
    <p:extLst>
      <p:ext uri="{BB962C8B-B14F-4D97-AF65-F5344CB8AC3E}">
        <p14:creationId xmlns:p14="http://schemas.microsoft.com/office/powerpoint/2010/main" val="4278641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5A79-8D92-83D9-5836-6F4BD363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1"/>
            <a:ext cx="10671048" cy="562442"/>
          </a:xfrm>
        </p:spPr>
        <p:txBody>
          <a:bodyPr/>
          <a:lstStyle/>
          <a:p>
            <a:pPr algn="l"/>
            <a:r>
              <a:rPr lang="en-IN" sz="3000" dirty="0"/>
              <a:t>Power BI for data visualization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5932-09BB-51DF-77DC-199BE6F5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0C0F2-852A-489B-70D8-4578FCDC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1B99C0D-1B10-EE73-D74C-FA95A63744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0938" y="1567071"/>
            <a:ext cx="11177421" cy="4190261"/>
          </a:xfrm>
        </p:spPr>
      </p:pic>
    </p:spTree>
    <p:extLst>
      <p:ext uri="{BB962C8B-B14F-4D97-AF65-F5344CB8AC3E}">
        <p14:creationId xmlns:p14="http://schemas.microsoft.com/office/powerpoint/2010/main" val="3103122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5A79-8D92-83D9-5836-6F4BD363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1"/>
            <a:ext cx="10671048" cy="562442"/>
          </a:xfrm>
        </p:spPr>
        <p:txBody>
          <a:bodyPr/>
          <a:lstStyle/>
          <a:p>
            <a:pPr algn="l"/>
            <a:r>
              <a:rPr lang="en-IN" sz="3000" dirty="0"/>
              <a:t>Power BI for data visualization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5932-09BB-51DF-77DC-199BE6F5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0C0F2-852A-489B-70D8-4578FCDC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698F7DF-6565-5398-D666-8237993D99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14109" y="1456267"/>
            <a:ext cx="7560734" cy="4044478"/>
          </a:xfrm>
        </p:spPr>
      </p:pic>
    </p:spTree>
    <p:extLst>
      <p:ext uri="{BB962C8B-B14F-4D97-AF65-F5344CB8AC3E}">
        <p14:creationId xmlns:p14="http://schemas.microsoft.com/office/powerpoint/2010/main" val="2958273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40E9-C3FA-CE22-1F86-A845B39C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27558-A3DC-A88D-E826-06AE41533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A47F6-86C7-FB69-DCCB-04AF31E7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5A35701-1255-30B9-584E-8980AF62679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95" y="1170427"/>
            <a:ext cx="9768789" cy="523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35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6429A-5787-1671-72B4-243C4CA3F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E20C2-82EA-63D1-9C06-00AFDEA0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9D1C157-C3DD-776D-A61B-3AE8FC08E72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13" y="412808"/>
            <a:ext cx="10042174" cy="591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28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018E6-8C29-89C2-9DAE-0575B724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418E-03E8-861E-944C-0838030C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F86C472-150F-9469-5F6D-0BE8D6FCD5D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7" y="579450"/>
            <a:ext cx="10286520" cy="600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157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6EB71-8803-05A9-EB7B-AF216381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2AF8010-AD41-7C2D-CA32-79B38DA4246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83" y="701702"/>
            <a:ext cx="9048568" cy="504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293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7FEDC-72B9-CE82-4654-0A7229EA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2934D-AE5C-0289-3798-591D8A332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2A199E1-B9A1-F787-041F-8D017B38426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67" y="701702"/>
            <a:ext cx="9621234" cy="597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468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33C6-836B-07F0-5AEB-58F64656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1"/>
            <a:ext cx="10671048" cy="717718"/>
          </a:xfrm>
        </p:spPr>
        <p:txBody>
          <a:bodyPr/>
          <a:lstStyle/>
          <a:p>
            <a:pPr algn="l"/>
            <a:r>
              <a:rPr lang="en-IN" dirty="0"/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BA299-9688-5806-A96A-55F260B9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2F751-F64B-0CB9-9871-9698BBC8D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AB9417-D3CC-00C1-AA9F-4C31F5519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904" y="1479057"/>
            <a:ext cx="10680192" cy="482685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</a:t>
            </a:r>
          </a:p>
          <a:p>
            <a:pPr marL="0" indent="0">
              <a:buNone/>
            </a:pPr>
            <a:r>
              <a:rPr lang="en-IN" dirty="0"/>
              <a:t>After analysis of the data we came up with the following conclusions.</a:t>
            </a:r>
          </a:p>
          <a:p>
            <a:endParaRPr lang="en-IN" dirty="0"/>
          </a:p>
          <a:p>
            <a:r>
              <a:rPr lang="en-IN" dirty="0"/>
              <a:t>Canada is the country with the biggest backlog of order delivery, more supplier should be opened up in that region</a:t>
            </a:r>
          </a:p>
          <a:p>
            <a:endParaRPr lang="en-IN" dirty="0"/>
          </a:p>
          <a:p>
            <a:r>
              <a:rPr lang="en-IN" dirty="0"/>
              <a:t>November sees a steep decline in sales and sales strategies like attractive offers and sales would be recommended to boost sales there </a:t>
            </a:r>
          </a:p>
          <a:p>
            <a:endParaRPr lang="en-IN" dirty="0"/>
          </a:p>
          <a:p>
            <a:r>
              <a:rPr lang="en-IN" dirty="0"/>
              <a:t>According to the sales hots-spot map created, the African and Sub-European continent have the highest amount of customers and more investment in this region would lead to higher returns.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0564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327989"/>
            <a:ext cx="4550664" cy="245377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4E62DF08-BBB0-2660-D2B9-EFCF7B22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1362057"/>
          </a:xfrm>
        </p:spPr>
        <p:txBody>
          <a:bodyPr/>
          <a:lstStyle/>
          <a:p>
            <a:pPr algn="l"/>
            <a:r>
              <a:rPr lang="en-US" dirty="0"/>
              <a:t>PIPELINE Architecture</a:t>
            </a:r>
          </a:p>
        </p:txBody>
      </p:sp>
      <p:sp>
        <p:nvSpPr>
          <p:cNvPr id="1033" name="Footer Placeholder 2">
            <a:extLst>
              <a:ext uri="{FF2B5EF4-FFF2-40B4-BE49-F238E27FC236}">
                <a16:creationId xmlns:a16="http://schemas.microsoft.com/office/drawing/2014/main" id="{87567365-C454-FFC0-9090-37C33BB6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0938" y="457200"/>
            <a:ext cx="3200400" cy="24450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035" name="Slide Number Placeholder 3">
            <a:extLst>
              <a:ext uri="{FF2B5EF4-FFF2-40B4-BE49-F238E27FC236}">
                <a16:creationId xmlns:a16="http://schemas.microsoft.com/office/drawing/2014/main" id="{6D1B8EC2-FB57-1507-2B8F-048BDEAC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224490-29AA-D356-5DCE-EF2CF9FE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496" y="2235708"/>
            <a:ext cx="11119104" cy="416966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8635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CE48-FD1E-FF55-B4E0-C9FCF8EC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1"/>
            <a:ext cx="11105942" cy="680720"/>
          </a:xfrm>
        </p:spPr>
        <p:txBody>
          <a:bodyPr/>
          <a:lstStyle/>
          <a:p>
            <a:pPr algn="l"/>
            <a:r>
              <a:rPr lang="en-US" sz="3000" dirty="0"/>
              <a:t>LAUNCHING Azure data factory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42071-17CE-A8F5-3C4E-4BE660F3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D78F5-442A-716E-2C48-6716FC92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86CDF2-4B56-0DD6-8741-DFFE19F54C1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65" y="1692592"/>
            <a:ext cx="7094219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96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D68CB-F09C-1F17-6D92-9FA9D85C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1"/>
            <a:ext cx="10665089" cy="694608"/>
          </a:xfrm>
        </p:spPr>
        <p:txBody>
          <a:bodyPr/>
          <a:lstStyle/>
          <a:p>
            <a:pPr algn="l"/>
            <a:r>
              <a:rPr lang="en-US" sz="3000" dirty="0"/>
              <a:t>Creating Azure blob storage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4D798-85D5-0C39-3E73-5DBFDAD89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BFB5-F006-BFD9-7FB2-FF502C4F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2F80D1-A4C9-A507-4D6B-0133C3B4BEC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34" y="1692592"/>
            <a:ext cx="7514725" cy="469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85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475D-1B36-5DC5-901E-7940E1587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293298"/>
            <a:ext cx="10665089" cy="1174775"/>
          </a:xfrm>
        </p:spPr>
        <p:txBody>
          <a:bodyPr/>
          <a:lstStyle/>
          <a:p>
            <a:pPr algn="l"/>
            <a:r>
              <a:rPr lang="en-US" dirty="0"/>
              <a:t>Uploading of data in blob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987CAF-3DB5-73B3-4AFA-E32F9B41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2DE46-07EB-C00A-F2F9-C6EF8AAA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858D79-39F1-6326-82AD-2E28A0525C3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865" y="1598559"/>
            <a:ext cx="7201312" cy="46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00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946A-2A53-7700-A932-A55403F4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3" y="578840"/>
            <a:ext cx="10665089" cy="680419"/>
          </a:xfrm>
        </p:spPr>
        <p:txBody>
          <a:bodyPr/>
          <a:lstStyle/>
          <a:p>
            <a:pPr algn="l"/>
            <a:r>
              <a:rPr lang="en-US" sz="3000" dirty="0"/>
              <a:t>Creation of new Linked service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3A9D8-C4CE-54EE-EF4D-9AC37B55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1AA7B-0B43-C920-A3D6-14DE8148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6FBF32-3F07-D967-45C7-1EEBE9D45F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48388" y="1412548"/>
            <a:ext cx="5704621" cy="50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56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LW_V5" id="{4FE3E7F2-DE97-43FB-9854-C2719499B15F}" vid="{37DF82F1-E382-44D9-A149-92ACBBF70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17FA41-AE03-4A0A-A9B0-817CABD094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D6F65D-59DB-459C-812A-E954DE5F0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D542F6-3184-4387-BE39-8DA735EB55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{32F8DB74-4587-4E55-BCB7-4C9B2DDCBCB8}tf78438558_win32</Template>
  <TotalTime>232</TotalTime>
  <Words>531</Words>
  <Application>Microsoft Office PowerPoint</Application>
  <PresentationFormat>Widescreen</PresentationFormat>
  <Paragraphs>143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Arial Black</vt:lpstr>
      <vt:lpstr>Calibri</vt:lpstr>
      <vt:lpstr>Sabon Next LT</vt:lpstr>
      <vt:lpstr>Custom</vt:lpstr>
      <vt:lpstr>CASE STUDY-6</vt:lpstr>
      <vt:lpstr>AGENDA</vt:lpstr>
      <vt:lpstr>Problem statement</vt:lpstr>
      <vt:lpstr>PRIMARY GOALS</vt:lpstr>
      <vt:lpstr>PIPELINE Architecture</vt:lpstr>
      <vt:lpstr>LAUNCHING Azure data factory</vt:lpstr>
      <vt:lpstr>Creating Azure blob storage</vt:lpstr>
      <vt:lpstr>Uploading of data in blob</vt:lpstr>
      <vt:lpstr>Creation of new Linked service </vt:lpstr>
      <vt:lpstr>Importing of schema</vt:lpstr>
      <vt:lpstr>Changing the data type in projection</vt:lpstr>
      <vt:lpstr>Creating meta data</vt:lpstr>
      <vt:lpstr>Different Transformations performed</vt:lpstr>
      <vt:lpstr>Joining of 2 tables</vt:lpstr>
      <vt:lpstr>Dataflows</vt:lpstr>
      <vt:lpstr>Joining of 2 tables</vt:lpstr>
      <vt:lpstr>PowerPoint Presentation</vt:lpstr>
      <vt:lpstr>PowerPoint Presentation</vt:lpstr>
      <vt:lpstr>PIPELINE EXECUTION</vt:lpstr>
      <vt:lpstr>Pipeline for parquet file </vt:lpstr>
      <vt:lpstr>Successful run</vt:lpstr>
      <vt:lpstr>PowerPoint Presentation</vt:lpstr>
      <vt:lpstr>Files added to SQL DB</vt:lpstr>
      <vt:lpstr>Staging data and processed data saved in Container</vt:lpstr>
      <vt:lpstr>PowerPoint Presentation</vt:lpstr>
      <vt:lpstr>PowerPoint Presentation</vt:lpstr>
      <vt:lpstr>Azure Databricks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for data visualization</vt:lpstr>
      <vt:lpstr>Power BI for data visualization</vt:lpstr>
      <vt:lpstr>Power BI for data visualization</vt:lpstr>
      <vt:lpstr>Power BI for data visualization</vt:lpstr>
      <vt:lpstr>Power BI for data visualization</vt:lpstr>
      <vt:lpstr>Power BI for data visualization</vt:lpstr>
      <vt:lpstr>Power BI for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STUDY-6</dc:title>
  <dc:subject/>
  <dc:creator>Jakhmola, Himanshu SBOBNG-PTIY/TAD</dc:creator>
  <cp:lastModifiedBy>Saha, Arka K SBOBNG-PTIY/FHF</cp:lastModifiedBy>
  <cp:revision>7</cp:revision>
  <dcterms:created xsi:type="dcterms:W3CDTF">2023-10-05T15:14:03Z</dcterms:created>
  <dcterms:modified xsi:type="dcterms:W3CDTF">2023-10-06T06:18:22Z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